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2" r:id="rId4"/>
    <p:sldId id="263" r:id="rId5"/>
    <p:sldId id="264" r:id="rId6"/>
    <p:sldId id="275" r:id="rId7"/>
    <p:sldId id="260" r:id="rId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0" autoAdjust="0"/>
    <p:restoredTop sz="94660"/>
  </p:normalViewPr>
  <p:slideViewPr>
    <p:cSldViewPr snapToGrid="0">
      <p:cViewPr varScale="1">
        <p:scale>
          <a:sx n="89" d="100"/>
          <a:sy n="89" d="100"/>
        </p:scale>
        <p:origin x="90" y="5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11/20/2019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11/20/2019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11/20/2019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11/20/2019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5" y="384866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Report</a:t>
            </a:r>
          </a:p>
          <a:p>
            <a:r>
              <a:rPr lang="en-US" sz="3600" dirty="0" smtClean="0">
                <a:solidFill>
                  <a:schemeClr val="accent6">
                    <a:lumMod val="75000"/>
                  </a:schemeClr>
                </a:solidFill>
              </a:rPr>
              <a:t>October 2019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5" y="262964"/>
            <a:ext cx="11727957" cy="817916"/>
          </a:xfrm>
          <a:prstGeom prst="rect">
            <a:avLst/>
          </a:prstGeom>
        </p:spPr>
        <p:txBody>
          <a:bodyPr wrap="square">
            <a:spAutoFit/>
          </a:bodyPr>
          <a:lstStyle/>
          <a:p>
            <a:pPr>
              <a:lnSpc>
                <a:spcPct val="115000"/>
              </a:lnSpc>
            </a:pPr>
            <a:r>
              <a:rPr lang="en-US" sz="2400" b="1"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729430"/>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506054" y="2202404"/>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74548" y="794700"/>
            <a:ext cx="8810561" cy="1077218"/>
          </a:xfrm>
          <a:prstGeom prst="rect">
            <a:avLst/>
          </a:prstGeom>
        </p:spPr>
        <p:txBody>
          <a:bodyPr wrap="square">
            <a:spAutoFit/>
          </a:bodyPr>
          <a:lstStyle/>
          <a:p>
            <a:endParaRPr lang="en-US" sz="1600" u="sng" dirty="0" smtClean="0"/>
          </a:p>
          <a:p>
            <a:endParaRPr lang="en-US" sz="1600" u="sng" dirty="0"/>
          </a:p>
          <a:p>
            <a:endParaRPr lang="en-US" sz="1600" dirty="0"/>
          </a:p>
          <a:p>
            <a:endParaRPr lang="en-US" sz="1600" dirty="0"/>
          </a:p>
        </p:txBody>
      </p:sp>
      <p:sp>
        <p:nvSpPr>
          <p:cNvPr id="3" name="Rectangle 2"/>
          <p:cNvSpPr/>
          <p:nvPr/>
        </p:nvSpPr>
        <p:spPr>
          <a:xfrm>
            <a:off x="899566" y="962126"/>
            <a:ext cx="10512622" cy="5355312"/>
          </a:xfrm>
          <a:prstGeom prst="rect">
            <a:avLst/>
          </a:prstGeom>
        </p:spPr>
        <p:txBody>
          <a:bodyPr wrap="square">
            <a:spAutoFit/>
          </a:bodyPr>
          <a:lstStyle/>
          <a:p>
            <a:r>
              <a:rPr lang="en-US" b="1" i="1" u="sng" dirty="0"/>
              <a:t>Automated Lockdown Announcement </a:t>
            </a:r>
            <a:r>
              <a:rPr lang="en-US" dirty="0" smtClean="0"/>
              <a:t>–IT has ordered the hardware required to start testing our ability to complete recorded announcements.  Over </a:t>
            </a:r>
            <a:r>
              <a:rPr lang="en-US" dirty="0"/>
              <a:t>the next couple of </a:t>
            </a:r>
            <a:r>
              <a:rPr lang="en-US" dirty="0" smtClean="0"/>
              <a:t>weeks, </a:t>
            </a:r>
            <a:r>
              <a:rPr lang="en-US" dirty="0" smtClean="0"/>
              <a:t>we </a:t>
            </a:r>
            <a:r>
              <a:rPr lang="en-US" dirty="0"/>
              <a:t>will be looking into automating the </a:t>
            </a:r>
            <a:r>
              <a:rPr lang="en-US" dirty="0" smtClean="0"/>
              <a:t>lockdown announcements and delivering a prerecorded message over the building simplex </a:t>
            </a:r>
            <a:r>
              <a:rPr lang="en-US" dirty="0" smtClean="0"/>
              <a:t>system, </a:t>
            </a:r>
            <a:r>
              <a:rPr lang="en-US" dirty="0" smtClean="0"/>
              <a:t>when the lockdown buttons are depressed. </a:t>
            </a:r>
          </a:p>
          <a:p>
            <a:endParaRPr lang="en-US" dirty="0" smtClean="0"/>
          </a:p>
          <a:p>
            <a:r>
              <a:rPr lang="en-US" b="1" i="1" u="sng" dirty="0" smtClean="0"/>
              <a:t>Yale School Fencing </a:t>
            </a:r>
            <a:r>
              <a:rPr lang="en-US" b="1" i="1" dirty="0"/>
              <a:t> </a:t>
            </a:r>
            <a:r>
              <a:rPr lang="en-US" dirty="0" smtClean="0"/>
              <a:t>A</a:t>
            </a:r>
            <a:r>
              <a:rPr lang="en-US" b="1" i="1" dirty="0" smtClean="0"/>
              <a:t> </a:t>
            </a:r>
            <a:r>
              <a:rPr lang="en-US" dirty="0" smtClean="0"/>
              <a:t>PO </a:t>
            </a:r>
            <a:r>
              <a:rPr lang="en-US" dirty="0" smtClean="0"/>
              <a:t>was issued and work started on </a:t>
            </a:r>
            <a:r>
              <a:rPr lang="en-US" dirty="0" smtClean="0"/>
              <a:t>11/19. </a:t>
            </a:r>
            <a:r>
              <a:rPr lang="en-US" dirty="0" smtClean="0"/>
              <a:t>I would expect this work to be completed in 1-2 weeks. This will add approximately 450 feet of </a:t>
            </a:r>
            <a:r>
              <a:rPr lang="en-US" dirty="0" smtClean="0"/>
              <a:t>fence, </a:t>
            </a:r>
            <a:r>
              <a:rPr lang="en-US" dirty="0" smtClean="0"/>
              <a:t>and completely enclose the sports field </a:t>
            </a:r>
          </a:p>
          <a:p>
            <a:endParaRPr lang="en-US" b="1" i="1" u="sng" dirty="0"/>
          </a:p>
          <a:p>
            <a:r>
              <a:rPr lang="en-US" b="1" i="1" u="sng" smtClean="0"/>
              <a:t>Non-Student </a:t>
            </a:r>
            <a:r>
              <a:rPr lang="en-US" b="1" i="1" u="sng" dirty="0" smtClean="0"/>
              <a:t>Days  Oct. 31 and Nov. 1  </a:t>
            </a:r>
            <a:r>
              <a:rPr lang="en-US" b="1" dirty="0" smtClean="0"/>
              <a:t>– </a:t>
            </a:r>
            <a:r>
              <a:rPr lang="en-US" dirty="0" smtClean="0"/>
              <a:t>We took advantage </a:t>
            </a:r>
            <a:r>
              <a:rPr lang="en-US" dirty="0"/>
              <a:t>of </a:t>
            </a:r>
            <a:r>
              <a:rPr lang="en-US" dirty="0" smtClean="0"/>
              <a:t>this  </a:t>
            </a:r>
            <a:r>
              <a:rPr lang="en-US" dirty="0"/>
              <a:t>time to complete some maintenance </a:t>
            </a:r>
            <a:r>
              <a:rPr lang="en-US" dirty="0" smtClean="0"/>
              <a:t>activities including: </a:t>
            </a:r>
          </a:p>
          <a:p>
            <a:r>
              <a:rPr lang="en-US" dirty="0" smtClean="0"/>
              <a:t> </a:t>
            </a:r>
            <a:endParaRPr lang="en-US" dirty="0"/>
          </a:p>
          <a:p>
            <a:pPr marL="285750" lvl="0" indent="-285750">
              <a:buFont typeface="Arial" panose="020B0604020202020204" pitchFamily="34" charset="0"/>
              <a:buChar char="•"/>
            </a:pPr>
            <a:r>
              <a:rPr lang="en-US" dirty="0" smtClean="0"/>
              <a:t>Completed anchoring all equipment (seismic and tip over protection) in </a:t>
            </a:r>
            <a:r>
              <a:rPr lang="en-US" dirty="0"/>
              <a:t>the WHS auto shop.</a:t>
            </a:r>
          </a:p>
          <a:p>
            <a:pPr marL="285750" lvl="0" indent="-285750">
              <a:buFont typeface="Arial" panose="020B0604020202020204" pitchFamily="34" charset="0"/>
              <a:buChar char="•"/>
            </a:pPr>
            <a:r>
              <a:rPr lang="en-US" dirty="0" smtClean="0"/>
              <a:t>Installed 2 new water </a:t>
            </a:r>
            <a:r>
              <a:rPr lang="en-US" dirty="0" smtClean="0"/>
              <a:t>heaters; </a:t>
            </a:r>
            <a:r>
              <a:rPr lang="en-US" dirty="0" smtClean="0"/>
              <a:t>one at North Fork (unscheduled</a:t>
            </a:r>
            <a:r>
              <a:rPr lang="en-US" dirty="0" smtClean="0"/>
              <a:t>), </a:t>
            </a:r>
            <a:r>
              <a:rPr lang="en-US" dirty="0" smtClean="0"/>
              <a:t>and the second at </a:t>
            </a:r>
            <a:r>
              <a:rPr lang="en-US" dirty="0" smtClean="0"/>
              <a:t>WMS.</a:t>
            </a:r>
            <a:endParaRPr lang="en-US" dirty="0"/>
          </a:p>
          <a:p>
            <a:pPr marL="285750" lvl="0" indent="-285750">
              <a:buFont typeface="Arial" panose="020B0604020202020204" pitchFamily="34" charset="0"/>
              <a:buChar char="•"/>
            </a:pPr>
            <a:r>
              <a:rPr lang="en-US" dirty="0" smtClean="0"/>
              <a:t>Completed the installation of the </a:t>
            </a:r>
            <a:r>
              <a:rPr lang="en-US" dirty="0" smtClean="0"/>
              <a:t>non-slip </a:t>
            </a:r>
            <a:r>
              <a:rPr lang="en-US" dirty="0" smtClean="0"/>
              <a:t>epoxy floor in the </a:t>
            </a:r>
            <a:r>
              <a:rPr lang="en-US" dirty="0" smtClean="0"/>
              <a:t>Middle School kitchen.</a:t>
            </a:r>
            <a:endParaRPr lang="en-US" dirty="0"/>
          </a:p>
          <a:p>
            <a:pPr marL="285750" lvl="0" indent="-285750">
              <a:buFont typeface="Arial" panose="020B0604020202020204" pitchFamily="34" charset="0"/>
              <a:buChar char="•"/>
            </a:pPr>
            <a:r>
              <a:rPr lang="en-US" dirty="0" smtClean="0"/>
              <a:t>Completed elevator </a:t>
            </a:r>
            <a:r>
              <a:rPr lang="en-US" dirty="0"/>
              <a:t>fire and recall test (NFE and WHS</a:t>
            </a:r>
            <a:r>
              <a:rPr lang="en-US" dirty="0" smtClean="0"/>
              <a:t>).</a:t>
            </a:r>
            <a:endParaRPr lang="en-US" dirty="0"/>
          </a:p>
          <a:p>
            <a:pPr marL="285750" lvl="0" indent="-285750">
              <a:buFont typeface="Arial" panose="020B0604020202020204" pitchFamily="34" charset="0"/>
              <a:buChar char="•"/>
            </a:pPr>
            <a:r>
              <a:rPr lang="en-US" dirty="0" smtClean="0"/>
              <a:t>Started adding locking hardware to NFE classroom </a:t>
            </a:r>
            <a:r>
              <a:rPr lang="en-US" dirty="0" smtClean="0"/>
              <a:t>doors.</a:t>
            </a:r>
            <a:endParaRPr lang="en-US" dirty="0" smtClean="0"/>
          </a:p>
          <a:p>
            <a:pPr marL="285750" lvl="0" indent="-285750">
              <a:buFont typeface="Arial" panose="020B0604020202020204" pitchFamily="34" charset="0"/>
              <a:buChar char="•"/>
            </a:pPr>
            <a:r>
              <a:rPr lang="en-US" dirty="0" smtClean="0"/>
              <a:t>Installed 25 auto paper towel dispensers at NFE (same reasoning we did Columbia last year</a:t>
            </a:r>
            <a:r>
              <a:rPr lang="en-US" dirty="0" smtClean="0"/>
              <a:t>).</a:t>
            </a:r>
            <a:endParaRPr lang="en-US" dirty="0"/>
          </a:p>
          <a:p>
            <a:endParaRPr lang="en-US" u="sng" dirty="0"/>
          </a:p>
          <a:p>
            <a:endParaRPr lang="en-US" u="sng" dirty="0"/>
          </a:p>
        </p:txBody>
      </p:sp>
    </p:spTree>
    <p:extLst>
      <p:ext uri="{BB962C8B-B14F-4D97-AF65-F5344CB8AC3E}">
        <p14:creationId xmlns:p14="http://schemas.microsoft.com/office/powerpoint/2010/main" val="3944683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838" y="489090"/>
            <a:ext cx="11727957" cy="1519647"/>
          </a:xfrm>
          <a:prstGeom prst="rect">
            <a:avLst/>
          </a:prstGeom>
        </p:spPr>
        <p:txBody>
          <a:bodyPr wrap="square">
            <a:spAutoFit/>
          </a:bodyPr>
          <a:lstStyle/>
          <a:p>
            <a:pPr>
              <a:lnSpc>
                <a:spcPct val="115000"/>
              </a:lnSpc>
            </a:pPr>
            <a:r>
              <a:rPr lang="en-US" sz="2400" b="1"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2400" i="1"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0" y="830267"/>
            <a:ext cx="11388642" cy="729430"/>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865361" y="1448763"/>
            <a:ext cx="9242465" cy="2723823"/>
          </a:xfrm>
          <a:prstGeom prst="rect">
            <a:avLst/>
          </a:prstGeom>
        </p:spPr>
        <p:txBody>
          <a:bodyPr wrap="square">
            <a:spAutoFit/>
          </a:bodyPr>
          <a:lstStyle/>
          <a:p>
            <a:r>
              <a:rPr lang="en-US" sz="1900" b="1" i="1" u="sng" dirty="0" smtClean="0"/>
              <a:t>Reunification Drill March 2020 </a:t>
            </a:r>
            <a:r>
              <a:rPr lang="en-US" sz="1900" dirty="0" smtClean="0"/>
              <a:t>  </a:t>
            </a:r>
          </a:p>
          <a:p>
            <a:r>
              <a:rPr lang="en-US" dirty="0" smtClean="0"/>
              <a:t>Sent the first wave of email notifications to the </a:t>
            </a:r>
            <a:r>
              <a:rPr lang="en-US" dirty="0" smtClean="0"/>
              <a:t>staff, </a:t>
            </a:r>
            <a:r>
              <a:rPr lang="en-US" dirty="0" smtClean="0"/>
              <a:t>discussing the idea behind the reunification drill scheduled for March. Numerous communications will be sent to the staff and community over the next few </a:t>
            </a:r>
            <a:r>
              <a:rPr lang="en-US" dirty="0" smtClean="0"/>
              <a:t>months, </a:t>
            </a:r>
            <a:r>
              <a:rPr lang="en-US" dirty="0" smtClean="0"/>
              <a:t>to explain the drill and arrange for volunteers. </a:t>
            </a:r>
          </a:p>
          <a:p>
            <a:endParaRPr lang="en-US" sz="1900" dirty="0" smtClean="0"/>
          </a:p>
          <a:p>
            <a:r>
              <a:rPr lang="en-US" sz="1900" b="1" i="1" u="sng" dirty="0" smtClean="0"/>
              <a:t>Solar Array Breaking Ground </a:t>
            </a:r>
          </a:p>
          <a:p>
            <a:r>
              <a:rPr lang="en-US" dirty="0" smtClean="0"/>
              <a:t>I received the approved permit to start the mechanical installation of the solar array. Once the array is anchored, permits will be filed for the electrical side. The array will rest  on the north end of the WHS </a:t>
            </a:r>
            <a:r>
              <a:rPr lang="en-US" dirty="0" smtClean="0"/>
              <a:t>property, </a:t>
            </a:r>
            <a:r>
              <a:rPr lang="en-US" dirty="0" smtClean="0"/>
              <a:t>on the south bank of the retention pond. </a:t>
            </a:r>
            <a:endParaRPr lang="en-US" dirty="0"/>
          </a:p>
        </p:txBody>
      </p:sp>
      <p:sp>
        <p:nvSpPr>
          <p:cNvPr id="7" name="Rectangle 6"/>
          <p:cNvSpPr/>
          <p:nvPr/>
        </p:nvSpPr>
        <p:spPr>
          <a:xfrm>
            <a:off x="774548" y="794700"/>
            <a:ext cx="10731652" cy="1077218"/>
          </a:xfrm>
          <a:prstGeom prst="rect">
            <a:avLst/>
          </a:prstGeom>
        </p:spPr>
        <p:txBody>
          <a:bodyPr wrap="square">
            <a:spAutoFit/>
          </a:bodyPr>
          <a:lstStyle/>
          <a:p>
            <a:endParaRPr lang="en-US" sz="1600" u="sng" dirty="0" smtClean="0"/>
          </a:p>
          <a:p>
            <a:endParaRPr lang="en-US" sz="1600" u="sng" dirty="0"/>
          </a:p>
          <a:p>
            <a:endParaRPr lang="en-US" sz="1600" dirty="0"/>
          </a:p>
          <a:p>
            <a:endParaRPr lang="en-US" sz="1600" dirty="0"/>
          </a:p>
        </p:txBody>
      </p:sp>
      <p:sp>
        <p:nvSpPr>
          <p:cNvPr id="3" name="Rectangle 2"/>
          <p:cNvSpPr/>
          <p:nvPr/>
        </p:nvSpPr>
        <p:spPr>
          <a:xfrm>
            <a:off x="205945" y="1120599"/>
            <a:ext cx="9901881" cy="646331"/>
          </a:xfrm>
          <a:prstGeom prst="rect">
            <a:avLst/>
          </a:prstGeom>
        </p:spPr>
        <p:txBody>
          <a:bodyPr wrap="square">
            <a:spAutoFit/>
          </a:bodyPr>
          <a:lstStyle/>
          <a:p>
            <a:endParaRPr lang="en-US" dirty="0"/>
          </a:p>
          <a:p>
            <a:endParaRPr lang="en-US" dirty="0"/>
          </a:p>
        </p:txBody>
      </p:sp>
    </p:spTree>
    <p:extLst>
      <p:ext uri="{BB962C8B-B14F-4D97-AF65-F5344CB8AC3E}">
        <p14:creationId xmlns:p14="http://schemas.microsoft.com/office/powerpoint/2010/main" val="1353645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a:t>
            </a:r>
            <a:r>
              <a:rPr lang="en-US" sz="2400" i="1" dirty="0" smtClean="0"/>
              <a:t>POWER COST AND WORK ORDER STATUS</a:t>
            </a:r>
            <a:endParaRPr lang="en-US" sz="2400" i="1" dirty="0"/>
          </a:p>
        </p:txBody>
      </p:sp>
      <p:pic>
        <p:nvPicPr>
          <p:cNvPr id="8" name="Picture 7"/>
          <p:cNvPicPr>
            <a:picLocks noChangeAspect="1"/>
          </p:cNvPicPr>
          <p:nvPr/>
        </p:nvPicPr>
        <p:blipFill>
          <a:blip r:embed="rId2"/>
          <a:stretch>
            <a:fillRect/>
          </a:stretch>
        </p:blipFill>
        <p:spPr>
          <a:xfrm>
            <a:off x="221746" y="1129468"/>
            <a:ext cx="6669259" cy="4842707"/>
          </a:xfrm>
          <a:prstGeom prst="rect">
            <a:avLst/>
          </a:prstGeom>
        </p:spPr>
      </p:pic>
      <p:pic>
        <p:nvPicPr>
          <p:cNvPr id="9" name="Picture 8"/>
          <p:cNvPicPr>
            <a:picLocks noChangeAspect="1"/>
          </p:cNvPicPr>
          <p:nvPr/>
        </p:nvPicPr>
        <p:blipFill>
          <a:blip r:embed="rId3"/>
          <a:stretch>
            <a:fillRect/>
          </a:stretch>
        </p:blipFill>
        <p:spPr>
          <a:xfrm>
            <a:off x="7013604" y="2167693"/>
            <a:ext cx="5013916" cy="3042482"/>
          </a:xfrm>
          <a:prstGeom prst="rect">
            <a:avLst/>
          </a:prstGeom>
        </p:spPr>
      </p:pic>
    </p:spTree>
    <p:extLst>
      <p:ext uri="{BB962C8B-B14F-4D97-AF65-F5344CB8AC3E}">
        <p14:creationId xmlns:p14="http://schemas.microsoft.com/office/powerpoint/2010/main" val="4078936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001"/>
            <a:ext cx="10515600" cy="626548"/>
          </a:xfrm>
        </p:spPr>
        <p:txBody>
          <a:bodyPr>
            <a:noAutofit/>
          </a:bodyPr>
          <a:lstStyle/>
          <a:p>
            <a:r>
              <a:rPr lang="en-US" sz="2400" b="1" dirty="0" smtClean="0"/>
              <a:t>FACILITY CHARTS – </a:t>
            </a:r>
            <a:br>
              <a:rPr lang="en-US" sz="2400" b="1" dirty="0" smtClean="0"/>
            </a:br>
            <a:r>
              <a:rPr lang="en-US" sz="2400" b="1" dirty="0" smtClean="0"/>
              <a:t>WATER USAGE</a:t>
            </a:r>
            <a:br>
              <a:rPr lang="en-US" sz="2400" b="1" dirty="0" smtClean="0"/>
            </a:br>
            <a:r>
              <a:rPr lang="en-US" sz="2400" i="1" dirty="0" smtClean="0"/>
              <a:t>WHS, NFE, WMS, CES</a:t>
            </a:r>
            <a:endParaRPr lang="en-US" sz="2400" i="1" dirty="0"/>
          </a:p>
        </p:txBody>
      </p:sp>
      <p:sp>
        <p:nvSpPr>
          <p:cNvPr id="3" name="TextBox 2"/>
          <p:cNvSpPr txBox="1"/>
          <p:nvPr/>
        </p:nvSpPr>
        <p:spPr>
          <a:xfrm>
            <a:off x="8237974" y="137605"/>
            <a:ext cx="3216650" cy="1077218"/>
          </a:xfrm>
          <a:prstGeom prst="rect">
            <a:avLst/>
          </a:prstGeom>
          <a:noFill/>
          <a:ln>
            <a:solidFill>
              <a:schemeClr val="bg1">
                <a:lumMod val="65000"/>
              </a:schemeClr>
            </a:solidFill>
          </a:ln>
        </p:spPr>
        <p:txBody>
          <a:bodyPr wrap="none" rtlCol="0">
            <a:spAutoFit/>
          </a:bodyPr>
          <a:lstStyle/>
          <a:p>
            <a:pPr algn="ctr"/>
            <a:r>
              <a:rPr lang="en-US" sz="1600" i="1" u="sng" dirty="0" smtClean="0"/>
              <a:t>Note</a:t>
            </a:r>
          </a:p>
          <a:p>
            <a:r>
              <a:rPr lang="en-US" sz="1600" i="1" dirty="0" smtClean="0"/>
              <a:t>Water charts are updated every two</a:t>
            </a:r>
          </a:p>
          <a:p>
            <a:r>
              <a:rPr lang="en-US" sz="1600" i="1" dirty="0"/>
              <a:t>m</a:t>
            </a:r>
            <a:r>
              <a:rPr lang="en-US" sz="1600" i="1" dirty="0" smtClean="0"/>
              <a:t>onths</a:t>
            </a:r>
            <a:r>
              <a:rPr lang="en-US" sz="1600" i="1" dirty="0"/>
              <a:t>.</a:t>
            </a:r>
            <a:r>
              <a:rPr lang="en-US" sz="1600" i="1" dirty="0" smtClean="0"/>
              <a:t> Next update to these charts</a:t>
            </a:r>
          </a:p>
          <a:p>
            <a:r>
              <a:rPr lang="en-US" sz="1600" i="1" dirty="0" smtClean="0"/>
              <a:t>in January 2020</a:t>
            </a:r>
            <a:endParaRPr lang="en-US" sz="1600" i="1" dirty="0"/>
          </a:p>
        </p:txBody>
      </p:sp>
      <p:sp>
        <p:nvSpPr>
          <p:cNvPr id="13" name="TextBox 12"/>
          <p:cNvSpPr txBox="1"/>
          <p:nvPr/>
        </p:nvSpPr>
        <p:spPr>
          <a:xfrm flipH="1">
            <a:off x="4087482" y="4210454"/>
            <a:ext cx="3872715" cy="1815882"/>
          </a:xfrm>
          <a:prstGeom prst="rect">
            <a:avLst/>
          </a:prstGeom>
          <a:noFill/>
        </p:spPr>
        <p:txBody>
          <a:bodyPr wrap="square" rtlCol="0">
            <a:spAutoFit/>
          </a:bodyPr>
          <a:lstStyle/>
          <a:p>
            <a:pPr algn="ctr"/>
            <a:r>
              <a:rPr lang="en-US" sz="1600" i="1" dirty="0" smtClean="0"/>
              <a:t>The WMS chart has been reconfigured to include the following 7 meters: 755 Park high and low flow, BO and Team High, PIT house, bus barn, athletic field and DO. All of these meters are totaled on the WMS graph, but each data point is recorded separately to aid in identifying leaks. </a:t>
            </a:r>
            <a:endParaRPr lang="en-US" sz="1600" i="1" dirty="0"/>
          </a:p>
        </p:txBody>
      </p:sp>
      <p:pic>
        <p:nvPicPr>
          <p:cNvPr id="4" name="Picture 3"/>
          <p:cNvPicPr>
            <a:picLocks noChangeAspect="1"/>
          </p:cNvPicPr>
          <p:nvPr/>
        </p:nvPicPr>
        <p:blipFill>
          <a:blip r:embed="rId2"/>
          <a:stretch>
            <a:fillRect/>
          </a:stretch>
        </p:blipFill>
        <p:spPr>
          <a:xfrm>
            <a:off x="203406" y="1397075"/>
            <a:ext cx="3620711" cy="2484319"/>
          </a:xfrm>
          <a:prstGeom prst="rect">
            <a:avLst/>
          </a:prstGeom>
        </p:spPr>
      </p:pic>
      <p:pic>
        <p:nvPicPr>
          <p:cNvPr id="5" name="Picture 4"/>
          <p:cNvPicPr>
            <a:picLocks noChangeAspect="1"/>
          </p:cNvPicPr>
          <p:nvPr/>
        </p:nvPicPr>
        <p:blipFill>
          <a:blip r:embed="rId3"/>
          <a:stretch>
            <a:fillRect/>
          </a:stretch>
        </p:blipFill>
        <p:spPr>
          <a:xfrm>
            <a:off x="160457" y="4210454"/>
            <a:ext cx="3489175" cy="2382851"/>
          </a:xfrm>
          <a:prstGeom prst="rect">
            <a:avLst/>
          </a:prstGeom>
        </p:spPr>
      </p:pic>
      <p:pic>
        <p:nvPicPr>
          <p:cNvPr id="6" name="Picture 5"/>
          <p:cNvPicPr>
            <a:picLocks noChangeAspect="1"/>
          </p:cNvPicPr>
          <p:nvPr/>
        </p:nvPicPr>
        <p:blipFill>
          <a:blip r:embed="rId4"/>
          <a:stretch>
            <a:fillRect/>
          </a:stretch>
        </p:blipFill>
        <p:spPr>
          <a:xfrm>
            <a:off x="4078014" y="676214"/>
            <a:ext cx="3891653" cy="2786069"/>
          </a:xfrm>
          <a:prstGeom prst="rect">
            <a:avLst/>
          </a:prstGeom>
        </p:spPr>
      </p:pic>
      <p:pic>
        <p:nvPicPr>
          <p:cNvPr id="9" name="Picture 8"/>
          <p:cNvPicPr>
            <a:picLocks noChangeAspect="1"/>
          </p:cNvPicPr>
          <p:nvPr/>
        </p:nvPicPr>
        <p:blipFill>
          <a:blip r:embed="rId5"/>
          <a:stretch>
            <a:fillRect/>
          </a:stretch>
        </p:blipFill>
        <p:spPr>
          <a:xfrm>
            <a:off x="8223565" y="1397075"/>
            <a:ext cx="3654852" cy="2484319"/>
          </a:xfrm>
          <a:prstGeom prst="rect">
            <a:avLst/>
          </a:prstGeom>
        </p:spPr>
      </p:pic>
      <p:pic>
        <p:nvPicPr>
          <p:cNvPr id="10" name="Picture 9"/>
          <p:cNvPicPr>
            <a:picLocks noChangeAspect="1"/>
          </p:cNvPicPr>
          <p:nvPr/>
        </p:nvPicPr>
        <p:blipFill>
          <a:blip r:embed="rId6"/>
          <a:stretch>
            <a:fillRect/>
          </a:stretch>
        </p:blipFill>
        <p:spPr>
          <a:xfrm>
            <a:off x="8225781" y="4210454"/>
            <a:ext cx="3652636" cy="2382851"/>
          </a:xfrm>
          <a:prstGeom prst="rect">
            <a:avLst/>
          </a:prstGeom>
        </p:spPr>
      </p:pic>
      <p:sp>
        <p:nvSpPr>
          <p:cNvPr id="11" name="TextBox 10"/>
          <p:cNvSpPr txBox="1"/>
          <p:nvPr/>
        </p:nvSpPr>
        <p:spPr>
          <a:xfrm>
            <a:off x="10166685" y="1807638"/>
            <a:ext cx="1195197" cy="523220"/>
          </a:xfrm>
          <a:prstGeom prst="rect">
            <a:avLst/>
          </a:prstGeom>
          <a:noFill/>
        </p:spPr>
        <p:txBody>
          <a:bodyPr wrap="square" rtlCol="0">
            <a:spAutoFit/>
          </a:bodyPr>
          <a:lstStyle/>
          <a:p>
            <a:pPr algn="ctr"/>
            <a:r>
              <a:rPr lang="en-US" sz="1400" dirty="0" smtClean="0"/>
              <a:t>LEAK</a:t>
            </a:r>
          </a:p>
          <a:p>
            <a:pPr algn="ctr"/>
            <a:r>
              <a:rPr lang="en-US" sz="1400" dirty="0" smtClean="0"/>
              <a:t>REPAIRED</a:t>
            </a:r>
            <a:endParaRPr lang="en-US" sz="1400" dirty="0"/>
          </a:p>
        </p:txBody>
      </p:sp>
      <p:cxnSp>
        <p:nvCxnSpPr>
          <p:cNvPr id="14" name="Straight Arrow Connector 13"/>
          <p:cNvCxnSpPr/>
          <p:nvPr/>
        </p:nvCxnSpPr>
        <p:spPr>
          <a:xfrm>
            <a:off x="11044989" y="2028497"/>
            <a:ext cx="316893" cy="40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958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350" y="0"/>
            <a:ext cx="10515600" cy="1325563"/>
          </a:xfrm>
        </p:spPr>
        <p:txBody>
          <a:bodyPr>
            <a:normAutofit/>
          </a:bodyPr>
          <a:lstStyle/>
          <a:p>
            <a:r>
              <a:rPr lang="en-US" sz="2400" b="1" i="1" dirty="0" smtClean="0">
                <a:latin typeface="+mn-lt"/>
              </a:rPr>
              <a:t>SAFETY SUMMARY</a:t>
            </a:r>
            <a:endParaRPr lang="en-US" sz="2400" b="1" i="1" dirty="0">
              <a:latin typeface="+mn-lt"/>
            </a:endParaRPr>
          </a:p>
        </p:txBody>
      </p:sp>
      <p:sp>
        <p:nvSpPr>
          <p:cNvPr id="4" name="Rectangle 3"/>
          <p:cNvSpPr/>
          <p:nvPr/>
        </p:nvSpPr>
        <p:spPr>
          <a:xfrm>
            <a:off x="276225" y="1183601"/>
            <a:ext cx="9525000" cy="4308872"/>
          </a:xfrm>
          <a:prstGeom prst="rect">
            <a:avLst/>
          </a:prstGeom>
        </p:spPr>
        <p:txBody>
          <a:bodyPr wrap="square">
            <a:spAutoFit/>
          </a:bodyPr>
          <a:lstStyle/>
          <a:p>
            <a:r>
              <a:rPr lang="en-US" sz="400" dirty="0" smtClean="0"/>
              <a:t>  </a:t>
            </a:r>
            <a:endParaRPr lang="en-US" sz="400" u="sng" dirty="0"/>
          </a:p>
          <a:p>
            <a:r>
              <a:rPr lang="en-US" b="1" i="1" u="sng" dirty="0"/>
              <a:t>Staff </a:t>
            </a:r>
            <a:r>
              <a:rPr lang="en-US" b="1" i="1" u="sng" dirty="0" smtClean="0"/>
              <a:t>Accidents/Incidents (5)</a:t>
            </a:r>
            <a:endParaRPr lang="en-US" b="1" i="1" u="sng" dirty="0"/>
          </a:p>
          <a:p>
            <a:r>
              <a:rPr lang="en-US" dirty="0"/>
              <a:t>Yale – Box fell on </a:t>
            </a:r>
            <a:r>
              <a:rPr lang="en-US" dirty="0" smtClean="0"/>
              <a:t>employee’s leg- bruise.  </a:t>
            </a:r>
            <a:endParaRPr lang="en-US" dirty="0"/>
          </a:p>
          <a:p>
            <a:r>
              <a:rPr lang="en-US" dirty="0"/>
              <a:t>Yale – Hit hand on counter when </a:t>
            </a:r>
            <a:r>
              <a:rPr lang="en-US" dirty="0" smtClean="0"/>
              <a:t>cleaning- bruise. </a:t>
            </a:r>
            <a:endParaRPr lang="en-US" dirty="0"/>
          </a:p>
          <a:p>
            <a:r>
              <a:rPr lang="en-US" dirty="0"/>
              <a:t>WMS- </a:t>
            </a:r>
            <a:r>
              <a:rPr lang="en-US" dirty="0" smtClean="0"/>
              <a:t>Tripped </a:t>
            </a:r>
            <a:r>
              <a:rPr lang="en-US" dirty="0"/>
              <a:t>on bag she placed on </a:t>
            </a:r>
            <a:r>
              <a:rPr lang="en-US" dirty="0" smtClean="0"/>
              <a:t>floor- </a:t>
            </a:r>
            <a:r>
              <a:rPr lang="en-US" dirty="0" smtClean="0"/>
              <a:t>strained multiple </a:t>
            </a:r>
            <a:r>
              <a:rPr lang="en-US" dirty="0" smtClean="0"/>
              <a:t>areas.   </a:t>
            </a:r>
            <a:endParaRPr lang="en-US" dirty="0" smtClean="0"/>
          </a:p>
          <a:p>
            <a:r>
              <a:rPr lang="en-US" dirty="0" smtClean="0"/>
              <a:t>CES- Escalated student head butted </a:t>
            </a:r>
            <a:r>
              <a:rPr lang="en-US" dirty="0" smtClean="0"/>
              <a:t>employee- </a:t>
            </a:r>
            <a:r>
              <a:rPr lang="en-US" dirty="0" smtClean="0"/>
              <a:t>head injury, no </a:t>
            </a:r>
            <a:r>
              <a:rPr lang="en-US" dirty="0" smtClean="0"/>
              <a:t>concussion. </a:t>
            </a:r>
            <a:endParaRPr lang="en-US" dirty="0" smtClean="0"/>
          </a:p>
          <a:p>
            <a:r>
              <a:rPr lang="en-US" dirty="0" smtClean="0"/>
              <a:t>CES- Tried to catch falling </a:t>
            </a:r>
            <a:r>
              <a:rPr lang="en-US" dirty="0" smtClean="0"/>
              <a:t>student- </a:t>
            </a:r>
            <a:r>
              <a:rPr lang="en-US" dirty="0" smtClean="0"/>
              <a:t>strained neck and </a:t>
            </a:r>
            <a:r>
              <a:rPr lang="en-US" dirty="0" smtClean="0"/>
              <a:t>shoulders.  </a:t>
            </a:r>
            <a:endParaRPr lang="en-US" dirty="0"/>
          </a:p>
          <a:p>
            <a:endParaRPr lang="en-US" u="sng" dirty="0" smtClean="0"/>
          </a:p>
          <a:p>
            <a:r>
              <a:rPr lang="en-US" b="1" i="1" u="sng" dirty="0" smtClean="0"/>
              <a:t>Student Accidents/Injuries (7) </a:t>
            </a:r>
          </a:p>
          <a:p>
            <a:r>
              <a:rPr lang="en-US" dirty="0" smtClean="0"/>
              <a:t>CES – Twisted foot in </a:t>
            </a:r>
            <a:r>
              <a:rPr lang="en-US" dirty="0" smtClean="0"/>
              <a:t>PE- </a:t>
            </a:r>
            <a:r>
              <a:rPr lang="en-US" dirty="0" smtClean="0"/>
              <a:t>fractured </a:t>
            </a:r>
            <a:r>
              <a:rPr lang="en-US" dirty="0" smtClean="0"/>
              <a:t>foot.   </a:t>
            </a:r>
            <a:endParaRPr lang="en-US" dirty="0" smtClean="0"/>
          </a:p>
          <a:p>
            <a:r>
              <a:rPr lang="en-US" dirty="0" smtClean="0"/>
              <a:t>CES – Running on </a:t>
            </a:r>
            <a:r>
              <a:rPr lang="en-US" dirty="0" smtClean="0"/>
              <a:t>playground, </a:t>
            </a:r>
            <a:r>
              <a:rPr lang="en-US" dirty="0" smtClean="0"/>
              <a:t>slipped backwards, hit </a:t>
            </a:r>
            <a:r>
              <a:rPr lang="en-US" dirty="0" smtClean="0"/>
              <a:t>head-small laceration.</a:t>
            </a:r>
            <a:endParaRPr lang="en-US" dirty="0" smtClean="0"/>
          </a:p>
          <a:p>
            <a:r>
              <a:rPr lang="en-US" dirty="0" smtClean="0"/>
              <a:t>CES – Running with hands in coat and </a:t>
            </a:r>
            <a:r>
              <a:rPr lang="en-US" dirty="0" smtClean="0"/>
              <a:t>fell- </a:t>
            </a:r>
            <a:r>
              <a:rPr lang="en-US" dirty="0" smtClean="0"/>
              <a:t>2 stiches on </a:t>
            </a:r>
            <a:r>
              <a:rPr lang="en-US" dirty="0" smtClean="0"/>
              <a:t>chin.</a:t>
            </a:r>
            <a:endParaRPr lang="en-US" dirty="0" smtClean="0"/>
          </a:p>
          <a:p>
            <a:r>
              <a:rPr lang="en-US" dirty="0" smtClean="0"/>
              <a:t>NFE – On </a:t>
            </a:r>
            <a:r>
              <a:rPr lang="en-US" dirty="0" smtClean="0"/>
              <a:t>playground, </a:t>
            </a:r>
            <a:r>
              <a:rPr lang="en-US" dirty="0" smtClean="0"/>
              <a:t>tripped over </a:t>
            </a:r>
            <a:r>
              <a:rPr lang="en-US" dirty="0" smtClean="0"/>
              <a:t>ball- laceration, </a:t>
            </a:r>
            <a:r>
              <a:rPr lang="en-US" dirty="0" smtClean="0"/>
              <a:t>chin and </a:t>
            </a:r>
            <a:r>
              <a:rPr lang="en-US" dirty="0" smtClean="0"/>
              <a:t>nose.  </a:t>
            </a:r>
            <a:endParaRPr lang="en-US" dirty="0" smtClean="0"/>
          </a:p>
          <a:p>
            <a:r>
              <a:rPr lang="en-US" dirty="0" smtClean="0"/>
              <a:t>WMS – Soccer </a:t>
            </a:r>
            <a:r>
              <a:rPr lang="en-US" dirty="0" smtClean="0"/>
              <a:t>practice, </a:t>
            </a:r>
            <a:r>
              <a:rPr lang="en-US" dirty="0" smtClean="0"/>
              <a:t>student kicked in </a:t>
            </a:r>
            <a:r>
              <a:rPr lang="en-US" dirty="0" smtClean="0"/>
              <a:t>ankle- </a:t>
            </a:r>
            <a:r>
              <a:rPr lang="en-US" dirty="0" smtClean="0"/>
              <a:t>bruised </a:t>
            </a:r>
            <a:r>
              <a:rPr lang="en-US" dirty="0" smtClean="0"/>
              <a:t>ankle. </a:t>
            </a:r>
            <a:endParaRPr lang="en-US" dirty="0" smtClean="0"/>
          </a:p>
          <a:p>
            <a:r>
              <a:rPr lang="en-US" dirty="0" smtClean="0"/>
              <a:t>WMS – Back of leg strained during soccer </a:t>
            </a:r>
            <a:r>
              <a:rPr lang="en-US" dirty="0" smtClean="0"/>
              <a:t>practice.  </a:t>
            </a:r>
            <a:endParaRPr lang="en-US" dirty="0" smtClean="0"/>
          </a:p>
          <a:p>
            <a:r>
              <a:rPr lang="en-US" dirty="0" smtClean="0"/>
              <a:t>WHS – Student sand blasted </a:t>
            </a:r>
            <a:r>
              <a:rPr lang="en-US" dirty="0" smtClean="0"/>
              <a:t>finger, </a:t>
            </a:r>
            <a:r>
              <a:rPr lang="en-US" dirty="0" smtClean="0"/>
              <a:t>due to worn </a:t>
            </a:r>
            <a:r>
              <a:rPr lang="en-US" dirty="0" smtClean="0"/>
              <a:t>gloves. </a:t>
            </a:r>
            <a:endParaRPr lang="en-US" dirty="0"/>
          </a:p>
        </p:txBody>
      </p:sp>
    </p:spTree>
    <p:extLst>
      <p:ext uri="{BB962C8B-B14F-4D97-AF65-F5344CB8AC3E}">
        <p14:creationId xmlns:p14="http://schemas.microsoft.com/office/powerpoint/2010/main" val="169506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73109" y="104055"/>
            <a:ext cx="2211311" cy="461665"/>
          </a:xfrm>
          <a:prstGeom prst="rect">
            <a:avLst/>
          </a:prstGeom>
          <a:noFill/>
        </p:spPr>
        <p:txBody>
          <a:bodyPr wrap="none" rtlCol="0">
            <a:spAutoFit/>
          </a:bodyPr>
          <a:lstStyle/>
          <a:p>
            <a:r>
              <a:rPr lang="en-US" sz="2400" i="1" dirty="0" smtClean="0"/>
              <a:t>SAFETY  CHARTS</a:t>
            </a:r>
            <a:endParaRPr lang="en-US" sz="2400" i="1" dirty="0"/>
          </a:p>
        </p:txBody>
      </p:sp>
      <p:pic>
        <p:nvPicPr>
          <p:cNvPr id="2" name="Picture 1"/>
          <p:cNvPicPr>
            <a:picLocks noChangeAspect="1"/>
          </p:cNvPicPr>
          <p:nvPr/>
        </p:nvPicPr>
        <p:blipFill>
          <a:blip r:embed="rId3"/>
          <a:stretch>
            <a:fillRect/>
          </a:stretch>
        </p:blipFill>
        <p:spPr>
          <a:xfrm>
            <a:off x="1178765" y="669775"/>
            <a:ext cx="4439982" cy="2914141"/>
          </a:xfrm>
          <a:prstGeom prst="rect">
            <a:avLst/>
          </a:prstGeom>
        </p:spPr>
      </p:pic>
      <p:pic>
        <p:nvPicPr>
          <p:cNvPr id="3" name="Picture 2"/>
          <p:cNvPicPr>
            <a:picLocks noChangeAspect="1"/>
          </p:cNvPicPr>
          <p:nvPr/>
        </p:nvPicPr>
        <p:blipFill>
          <a:blip r:embed="rId4"/>
          <a:stretch>
            <a:fillRect/>
          </a:stretch>
        </p:blipFill>
        <p:spPr>
          <a:xfrm>
            <a:off x="6463007" y="669775"/>
            <a:ext cx="4535817" cy="2914141"/>
          </a:xfrm>
          <a:prstGeom prst="rect">
            <a:avLst/>
          </a:prstGeom>
        </p:spPr>
      </p:pic>
      <p:pic>
        <p:nvPicPr>
          <p:cNvPr id="4" name="Picture 3"/>
          <p:cNvPicPr>
            <a:picLocks noChangeAspect="1"/>
          </p:cNvPicPr>
          <p:nvPr/>
        </p:nvPicPr>
        <p:blipFill>
          <a:blip r:embed="rId5"/>
          <a:stretch>
            <a:fillRect/>
          </a:stretch>
        </p:blipFill>
        <p:spPr>
          <a:xfrm>
            <a:off x="1178765" y="3792026"/>
            <a:ext cx="4439982" cy="2741121"/>
          </a:xfrm>
          <a:prstGeom prst="rect">
            <a:avLst/>
          </a:prstGeom>
        </p:spPr>
      </p:pic>
      <p:pic>
        <p:nvPicPr>
          <p:cNvPr id="8" name="Picture 7"/>
          <p:cNvPicPr>
            <a:picLocks noChangeAspect="1"/>
          </p:cNvPicPr>
          <p:nvPr/>
        </p:nvPicPr>
        <p:blipFill>
          <a:blip r:embed="rId6"/>
          <a:stretch>
            <a:fillRect/>
          </a:stretch>
        </p:blipFill>
        <p:spPr>
          <a:xfrm>
            <a:off x="6463006" y="3792026"/>
            <a:ext cx="4535817" cy="2741121"/>
          </a:xfrm>
          <a:prstGeom prst="rect">
            <a:avLst/>
          </a:prstGeom>
        </p:spPr>
      </p:pic>
    </p:spTree>
    <p:extLst>
      <p:ext uri="{BB962C8B-B14F-4D97-AF65-F5344CB8AC3E}">
        <p14:creationId xmlns:p14="http://schemas.microsoft.com/office/powerpoint/2010/main" val="3193311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67123</TotalTime>
  <Words>569</Words>
  <Application>Microsoft Office PowerPoint</Application>
  <PresentationFormat>Widescreen</PresentationFormat>
  <Paragraphs>64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Woodland Public Schools</vt:lpstr>
      <vt:lpstr>PowerPoint Presentation</vt:lpstr>
      <vt:lpstr>PowerPoint Presentation</vt:lpstr>
      <vt:lpstr>FACILITY CHARTS – POWER COST AND WORK ORDER STATUS</vt:lpstr>
      <vt:lpstr>FACILITY CHARTS –  WATER USAGE WHS, NFE, WMS, CES</vt:lpstr>
      <vt:lpstr>SAFETY SUMMARY</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Steen, Tegan</cp:lastModifiedBy>
  <cp:revision>504</cp:revision>
  <cp:lastPrinted>2019-10-23T16:17:44Z</cp:lastPrinted>
  <dcterms:created xsi:type="dcterms:W3CDTF">2016-04-19T23:51:26Z</dcterms:created>
  <dcterms:modified xsi:type="dcterms:W3CDTF">2019-11-20T20:33:42Z</dcterms:modified>
</cp:coreProperties>
</file>